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918400" cy="21945600"/>
  <p:notesSz cx="7010400" cy="9296400"/>
  <p:defaultTextStyle>
    <a:defPPr>
      <a:defRPr lang="en-US"/>
    </a:defPPr>
    <a:lvl1pPr marL="0" algn="l" defTabSz="1566729" rtl="0" eaLnBrk="1" latinLnBrk="0" hangingPunct="1">
      <a:defRPr sz="6168" kern="1200">
        <a:solidFill>
          <a:schemeClr val="tx1"/>
        </a:solidFill>
        <a:latin typeface="+mn-lt"/>
        <a:ea typeface="+mn-ea"/>
        <a:cs typeface="+mn-cs"/>
      </a:defRPr>
    </a:lvl1pPr>
    <a:lvl2pPr marL="1566729" algn="l" defTabSz="1566729" rtl="0" eaLnBrk="1" latinLnBrk="0" hangingPunct="1">
      <a:defRPr sz="6168" kern="1200">
        <a:solidFill>
          <a:schemeClr val="tx1"/>
        </a:solidFill>
        <a:latin typeface="+mn-lt"/>
        <a:ea typeface="+mn-ea"/>
        <a:cs typeface="+mn-cs"/>
      </a:defRPr>
    </a:lvl2pPr>
    <a:lvl3pPr marL="3133457" algn="l" defTabSz="1566729" rtl="0" eaLnBrk="1" latinLnBrk="0" hangingPunct="1">
      <a:defRPr sz="6168" kern="1200">
        <a:solidFill>
          <a:schemeClr val="tx1"/>
        </a:solidFill>
        <a:latin typeface="+mn-lt"/>
        <a:ea typeface="+mn-ea"/>
        <a:cs typeface="+mn-cs"/>
      </a:defRPr>
    </a:lvl3pPr>
    <a:lvl4pPr marL="4700186" algn="l" defTabSz="1566729" rtl="0" eaLnBrk="1" latinLnBrk="0" hangingPunct="1">
      <a:defRPr sz="6168" kern="1200">
        <a:solidFill>
          <a:schemeClr val="tx1"/>
        </a:solidFill>
        <a:latin typeface="+mn-lt"/>
        <a:ea typeface="+mn-ea"/>
        <a:cs typeface="+mn-cs"/>
      </a:defRPr>
    </a:lvl4pPr>
    <a:lvl5pPr marL="6266914" algn="l" defTabSz="1566729" rtl="0" eaLnBrk="1" latinLnBrk="0" hangingPunct="1">
      <a:defRPr sz="6168" kern="1200">
        <a:solidFill>
          <a:schemeClr val="tx1"/>
        </a:solidFill>
        <a:latin typeface="+mn-lt"/>
        <a:ea typeface="+mn-ea"/>
        <a:cs typeface="+mn-cs"/>
      </a:defRPr>
    </a:lvl5pPr>
    <a:lvl6pPr marL="7833643" algn="l" defTabSz="1566729" rtl="0" eaLnBrk="1" latinLnBrk="0" hangingPunct="1">
      <a:defRPr sz="6168" kern="1200">
        <a:solidFill>
          <a:schemeClr val="tx1"/>
        </a:solidFill>
        <a:latin typeface="+mn-lt"/>
        <a:ea typeface="+mn-ea"/>
        <a:cs typeface="+mn-cs"/>
      </a:defRPr>
    </a:lvl6pPr>
    <a:lvl7pPr marL="9400371" algn="l" defTabSz="1566729" rtl="0" eaLnBrk="1" latinLnBrk="0" hangingPunct="1">
      <a:defRPr sz="6168" kern="1200">
        <a:solidFill>
          <a:schemeClr val="tx1"/>
        </a:solidFill>
        <a:latin typeface="+mn-lt"/>
        <a:ea typeface="+mn-ea"/>
        <a:cs typeface="+mn-cs"/>
      </a:defRPr>
    </a:lvl7pPr>
    <a:lvl8pPr marL="10967100" algn="l" defTabSz="1566729" rtl="0" eaLnBrk="1" latinLnBrk="0" hangingPunct="1">
      <a:defRPr sz="6168" kern="1200">
        <a:solidFill>
          <a:schemeClr val="tx1"/>
        </a:solidFill>
        <a:latin typeface="+mn-lt"/>
        <a:ea typeface="+mn-ea"/>
        <a:cs typeface="+mn-cs"/>
      </a:defRPr>
    </a:lvl8pPr>
    <a:lvl9pPr marL="12533828" algn="l" defTabSz="1566729" rtl="0" eaLnBrk="1" latinLnBrk="0" hangingPunct="1">
      <a:defRPr sz="616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a:srgbClr val="F15A22"/>
    <a:srgbClr val="FF33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5" d="100"/>
          <a:sy n="35" d="100"/>
        </p:scale>
        <p:origin x="112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smtClean="0"/>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3315B6-2003-43AC-B995-170C3D2F00A2}"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367049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3315B6-2003-43AC-B995-170C3D2F00A2}"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361532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3315B6-2003-43AC-B995-170C3D2F00A2}"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7603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3315B6-2003-43AC-B995-170C3D2F00A2}"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114329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315B6-2003-43AC-B995-170C3D2F00A2}"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209915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3315B6-2003-43AC-B995-170C3D2F00A2}"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2529636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3315B6-2003-43AC-B995-170C3D2F00A2}" type="datetimeFigureOut">
              <a:rPr lang="en-US" smtClean="0"/>
              <a:t>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291642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3315B6-2003-43AC-B995-170C3D2F00A2}" type="datetimeFigureOut">
              <a:rPr lang="en-US" smtClean="0"/>
              <a:t>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338862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315B6-2003-43AC-B995-170C3D2F00A2}" type="datetimeFigureOut">
              <a:rPr lang="en-US" smtClean="0"/>
              <a:t>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1827732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315B6-2003-43AC-B995-170C3D2F00A2}"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26084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315B6-2003-43AC-B995-170C3D2F00A2}"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0EC3A-FF34-4A30-A6CA-DEE4B27BF810}" type="slidenum">
              <a:rPr lang="en-US" smtClean="0"/>
              <a:t>‹#›</a:t>
            </a:fld>
            <a:endParaRPr lang="en-US"/>
          </a:p>
        </p:txBody>
      </p:sp>
    </p:spTree>
    <p:extLst>
      <p:ext uri="{BB962C8B-B14F-4D97-AF65-F5344CB8AC3E}">
        <p14:creationId xmlns:p14="http://schemas.microsoft.com/office/powerpoint/2010/main" val="370390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E43315B6-2003-43AC-B995-170C3D2F00A2}" type="datetimeFigureOut">
              <a:rPr lang="en-US" smtClean="0"/>
              <a:t>8/3/2022</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C070EC3A-FF34-4A30-A6CA-DEE4B27BF810}" type="slidenum">
              <a:rPr lang="en-US" smtClean="0"/>
              <a:t>‹#›</a:t>
            </a:fld>
            <a:endParaRPr lang="en-US"/>
          </a:p>
        </p:txBody>
      </p:sp>
    </p:spTree>
    <p:extLst>
      <p:ext uri="{BB962C8B-B14F-4D97-AF65-F5344CB8AC3E}">
        <p14:creationId xmlns:p14="http://schemas.microsoft.com/office/powerpoint/2010/main" val="8171273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490"/>
            <a:ext cx="32918400" cy="3753886"/>
          </a:xfrm>
          <a:prstGeom prst="rect">
            <a:avLst/>
          </a:prstGeom>
          <a:solidFill>
            <a:srgbClr val="0C2340"/>
          </a:solidFill>
          <a:ln>
            <a:solidFill>
              <a:srgbClr val="0C234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9738"/>
          </a:p>
        </p:txBody>
      </p:sp>
      <p:sp>
        <p:nvSpPr>
          <p:cNvPr id="14" name="Rectangle 13"/>
          <p:cNvSpPr/>
          <p:nvPr/>
        </p:nvSpPr>
        <p:spPr>
          <a:xfrm>
            <a:off x="7690632" y="152281"/>
            <a:ext cx="17489213" cy="3484858"/>
          </a:xfrm>
          <a:prstGeom prst="rect">
            <a:avLst/>
          </a:prstGeom>
          <a:noFill/>
          <a:ln w="12700">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38">
              <a:ln>
                <a:solidFill>
                  <a:srgbClr val="F15A22"/>
                </a:solidFill>
              </a:ln>
            </a:endParaRPr>
          </a:p>
        </p:txBody>
      </p:sp>
      <p:sp>
        <p:nvSpPr>
          <p:cNvPr id="9" name="TextBox 8"/>
          <p:cNvSpPr txBox="1"/>
          <p:nvPr/>
        </p:nvSpPr>
        <p:spPr>
          <a:xfrm>
            <a:off x="16687971" y="4298958"/>
            <a:ext cx="6726221" cy="2456057"/>
          </a:xfrm>
          <a:prstGeom prst="rect">
            <a:avLst/>
          </a:prstGeom>
          <a:noFill/>
        </p:spPr>
        <p:txBody>
          <a:bodyPr wrap="square" rtlCol="0">
            <a:spAutoFit/>
          </a:bodyPr>
          <a:lstStyle/>
          <a:p>
            <a:pPr algn="ctr"/>
            <a:r>
              <a:rPr lang="en-US" sz="7680" b="1" dirty="0"/>
              <a:t>LEARNING OUTCOMES</a:t>
            </a:r>
          </a:p>
        </p:txBody>
      </p:sp>
      <p:sp>
        <p:nvSpPr>
          <p:cNvPr id="11" name="TextBox 10"/>
          <p:cNvSpPr txBox="1"/>
          <p:nvPr/>
        </p:nvSpPr>
        <p:spPr>
          <a:xfrm>
            <a:off x="26266263" y="14467840"/>
            <a:ext cx="3233578" cy="1274195"/>
          </a:xfrm>
          <a:prstGeom prst="rect">
            <a:avLst/>
          </a:prstGeom>
          <a:noFill/>
        </p:spPr>
        <p:txBody>
          <a:bodyPr wrap="none" rtlCol="0">
            <a:spAutoFit/>
          </a:bodyPr>
          <a:lstStyle/>
          <a:p>
            <a:r>
              <a:rPr lang="en-US" sz="7680" b="1" dirty="0"/>
              <a:t>ADVICE</a:t>
            </a:r>
            <a:endParaRPr lang="en-US" sz="19738" b="1" dirty="0"/>
          </a:p>
        </p:txBody>
      </p:sp>
      <p:sp>
        <p:nvSpPr>
          <p:cNvPr id="12" name="TextBox 11"/>
          <p:cNvSpPr txBox="1"/>
          <p:nvPr/>
        </p:nvSpPr>
        <p:spPr>
          <a:xfrm>
            <a:off x="7738581" y="545621"/>
            <a:ext cx="17489213" cy="2456057"/>
          </a:xfrm>
          <a:prstGeom prst="rect">
            <a:avLst/>
          </a:prstGeom>
          <a:noFill/>
        </p:spPr>
        <p:txBody>
          <a:bodyPr wrap="square" rtlCol="0">
            <a:spAutoFit/>
          </a:bodyPr>
          <a:lstStyle/>
          <a:p>
            <a:pPr algn="ctr"/>
            <a:r>
              <a:rPr lang="en-US" sz="7680" dirty="0" smtClean="0">
                <a:solidFill>
                  <a:schemeClr val="bg1"/>
                </a:solidFill>
              </a:rPr>
              <a:t>Title</a:t>
            </a:r>
            <a:endParaRPr lang="en-US" sz="7680" dirty="0">
              <a:solidFill>
                <a:schemeClr val="bg1"/>
              </a:solidFill>
            </a:endParaRPr>
          </a:p>
          <a:p>
            <a:pPr algn="ctr"/>
            <a:r>
              <a:rPr lang="en-US" sz="7680" dirty="0" smtClean="0">
                <a:solidFill>
                  <a:schemeClr val="bg1"/>
                </a:solidFill>
              </a:rPr>
              <a:t>Your </a:t>
            </a:r>
            <a:r>
              <a:rPr lang="en-US" sz="7680" dirty="0">
                <a:solidFill>
                  <a:schemeClr val="bg1"/>
                </a:solidFill>
              </a:rPr>
              <a:t>First &amp; Last Name, Major, Grad </a:t>
            </a:r>
            <a:r>
              <a:rPr lang="en-US" sz="7680" dirty="0" smtClean="0">
                <a:solidFill>
                  <a:schemeClr val="bg1"/>
                </a:solidFill>
              </a:rPr>
              <a:t>Year</a:t>
            </a:r>
            <a:endParaRPr lang="en-US" sz="7680" dirty="0">
              <a:solidFill>
                <a:schemeClr val="bg1"/>
              </a:solidFill>
            </a:endParaRPr>
          </a:p>
        </p:txBody>
      </p:sp>
      <p:pic>
        <p:nvPicPr>
          <p:cNvPr id="28" name="Picture 27" descr="C:\Users\psc032\Desktop\Honors Logo 2017.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3552" y="359006"/>
            <a:ext cx="3119194" cy="3071408"/>
          </a:xfrm>
          <a:prstGeom prst="rect">
            <a:avLst/>
          </a:prstGeom>
          <a:noFill/>
          <a:ln>
            <a:noFill/>
          </a:ln>
        </p:spPr>
      </p:pic>
      <p:sp>
        <p:nvSpPr>
          <p:cNvPr id="22" name="TextBox 21"/>
          <p:cNvSpPr txBox="1"/>
          <p:nvPr/>
        </p:nvSpPr>
        <p:spPr>
          <a:xfrm>
            <a:off x="1479605" y="6442120"/>
            <a:ext cx="6405226" cy="12809661"/>
          </a:xfrm>
          <a:prstGeom prst="rect">
            <a:avLst/>
          </a:prstGeom>
          <a:noFill/>
          <a:ln>
            <a:noFill/>
          </a:ln>
        </p:spPr>
        <p:txBody>
          <a:bodyPr wrap="square" rtlCol="0">
            <a:spAutoFit/>
          </a:bodyPr>
          <a:lstStyle/>
          <a:p>
            <a:pPr algn="ctr"/>
            <a:r>
              <a:rPr lang="en-US" sz="3520" i="1" dirty="0"/>
              <a:t>[Overview of what you did, when you did it, and where you did it. What was the experience? Describe the scope of the activity. What were your personal goals for the experience? Describe any personal, professional, social and/or intellectual goals. What were the intended goals of the experience, and who was the target community? If you worked with an organization, provide a brief description of type, mission and scope. What was your responsibility? Provide a detailed description of your work during the experience</a:t>
            </a:r>
            <a:r>
              <a:rPr lang="en-US" sz="3520" i="1" dirty="0" smtClean="0"/>
              <a:t>.</a:t>
            </a:r>
            <a:r>
              <a:rPr lang="en-US" sz="3600" i="1" dirty="0" smtClean="0"/>
              <a:t> </a:t>
            </a:r>
            <a:r>
              <a:rPr lang="en-US" sz="3600" i="1" dirty="0"/>
              <a:t>BE SPECIFIC AND DETAILED! Meaningful text in this font size should fill this box up</a:t>
            </a:r>
            <a:r>
              <a:rPr lang="en-US" sz="3600" i="1" dirty="0" smtClean="0"/>
              <a:t>.}</a:t>
            </a:r>
          </a:p>
          <a:p>
            <a:pPr algn="ctr"/>
            <a:endParaRPr lang="en-US" sz="3600" i="1" dirty="0"/>
          </a:p>
          <a:p>
            <a:pPr algn="ctr"/>
            <a:endParaRPr lang="en-US" sz="3600" i="1" dirty="0" smtClean="0"/>
          </a:p>
          <a:p>
            <a:pPr algn="ctr"/>
            <a:endParaRPr lang="en-US" sz="3600" i="1" dirty="0"/>
          </a:p>
          <a:p>
            <a:pPr algn="ctr"/>
            <a:endParaRPr lang="en-US" sz="3520" i="1" dirty="0"/>
          </a:p>
          <a:p>
            <a:pPr algn="ctr"/>
            <a:endParaRPr lang="en-US" sz="1200" dirty="0"/>
          </a:p>
        </p:txBody>
      </p:sp>
      <p:sp>
        <p:nvSpPr>
          <p:cNvPr id="27" name="TextBox 26"/>
          <p:cNvSpPr txBox="1"/>
          <p:nvPr/>
        </p:nvSpPr>
        <p:spPr>
          <a:xfrm>
            <a:off x="24745595" y="4491279"/>
            <a:ext cx="6726221" cy="1274195"/>
          </a:xfrm>
          <a:prstGeom prst="rect">
            <a:avLst/>
          </a:prstGeom>
          <a:noFill/>
        </p:spPr>
        <p:txBody>
          <a:bodyPr wrap="square" rtlCol="0">
            <a:spAutoFit/>
          </a:bodyPr>
          <a:lstStyle/>
          <a:p>
            <a:pPr algn="ctr"/>
            <a:r>
              <a:rPr lang="en-US" sz="7680" b="1" dirty="0"/>
              <a:t>IMPACT</a:t>
            </a:r>
            <a:endParaRPr lang="en-US" sz="19738" b="1" dirty="0"/>
          </a:p>
        </p:txBody>
      </p:sp>
      <p:sp>
        <p:nvSpPr>
          <p:cNvPr id="3" name="TextBox 2"/>
          <p:cNvSpPr txBox="1"/>
          <p:nvPr/>
        </p:nvSpPr>
        <p:spPr>
          <a:xfrm>
            <a:off x="26676644" y="842507"/>
            <a:ext cx="4697008" cy="1938992"/>
          </a:xfrm>
          <a:prstGeom prst="rect">
            <a:avLst/>
          </a:prstGeom>
          <a:noFill/>
          <a:ln w="28575">
            <a:solidFill>
              <a:schemeClr val="bg1"/>
            </a:solidFill>
          </a:ln>
        </p:spPr>
        <p:txBody>
          <a:bodyPr wrap="square" rtlCol="0">
            <a:spAutoFit/>
          </a:bodyPr>
          <a:lstStyle/>
          <a:p>
            <a:pPr algn="ctr"/>
            <a:r>
              <a:rPr lang="en-US" sz="6000" dirty="0" smtClean="0">
                <a:solidFill>
                  <a:schemeClr val="bg1"/>
                </a:solidFill>
              </a:rPr>
              <a:t>YOUR SPICES CATEGORY</a:t>
            </a:r>
            <a:endParaRPr lang="en-US" sz="6000" dirty="0">
              <a:solidFill>
                <a:schemeClr val="bg1"/>
              </a:solidFill>
            </a:endParaRPr>
          </a:p>
        </p:txBody>
      </p:sp>
      <p:sp>
        <p:nvSpPr>
          <p:cNvPr id="30" name="TextBox 29"/>
          <p:cNvSpPr txBox="1"/>
          <p:nvPr/>
        </p:nvSpPr>
        <p:spPr>
          <a:xfrm>
            <a:off x="9438455" y="11690104"/>
            <a:ext cx="6687254" cy="2554545"/>
          </a:xfrm>
          <a:prstGeom prst="rect">
            <a:avLst/>
          </a:prstGeom>
          <a:noFill/>
          <a:ln>
            <a:noFill/>
          </a:ln>
        </p:spPr>
        <p:txBody>
          <a:bodyPr wrap="square" rtlCol="0">
            <a:spAutoFit/>
          </a:bodyPr>
          <a:lstStyle/>
          <a:p>
            <a:pPr algn="ctr"/>
            <a:r>
              <a:rPr lang="en-US" sz="3200" i="1" dirty="0" smtClean="0"/>
              <a:t>[Identify &amp; describe how activity embodies identified SPICES/L category. BE SPECIFIC AND DETAILED! Meaningful text in this font size should fill this box up.]</a:t>
            </a:r>
            <a:endParaRPr lang="en-US" sz="3200" i="1" u="sng" dirty="0"/>
          </a:p>
        </p:txBody>
      </p:sp>
      <p:sp>
        <p:nvSpPr>
          <p:cNvPr id="32" name="TextBox 31"/>
          <p:cNvSpPr txBox="1"/>
          <p:nvPr/>
        </p:nvSpPr>
        <p:spPr>
          <a:xfrm>
            <a:off x="9399488" y="17160029"/>
            <a:ext cx="6726221" cy="3016210"/>
          </a:xfrm>
          <a:prstGeom prst="rect">
            <a:avLst/>
          </a:prstGeom>
          <a:noFill/>
          <a:ln>
            <a:noFill/>
          </a:ln>
        </p:spPr>
        <p:txBody>
          <a:bodyPr wrap="square" rtlCol="0">
            <a:spAutoFit/>
          </a:bodyPr>
          <a:lstStyle/>
          <a:p>
            <a:pPr algn="ctr"/>
            <a:r>
              <a:rPr lang="en-US" sz="3800" i="1" dirty="0"/>
              <a:t>[Identify &amp; describe how activity embodies relevant </a:t>
            </a:r>
            <a:r>
              <a:rPr lang="en-US" sz="3800" i="1" dirty="0" smtClean="0"/>
              <a:t>HERBS</a:t>
            </a:r>
            <a:r>
              <a:rPr lang="en-US" sz="3800" i="1" dirty="0"/>
              <a:t>. BE SPECIFIC AND DETAILED! Meaningful text in this font size should fill this box up.</a:t>
            </a:r>
            <a:r>
              <a:rPr lang="en-US" sz="3800" i="1" dirty="0" smtClean="0"/>
              <a:t>]</a:t>
            </a:r>
            <a:endParaRPr lang="en-US" sz="3800" i="1" u="sng" dirty="0"/>
          </a:p>
        </p:txBody>
      </p:sp>
      <p:sp>
        <p:nvSpPr>
          <p:cNvPr id="33" name="TextBox 32"/>
          <p:cNvSpPr txBox="1"/>
          <p:nvPr/>
        </p:nvSpPr>
        <p:spPr>
          <a:xfrm>
            <a:off x="1340033" y="4302603"/>
            <a:ext cx="6726221" cy="1274195"/>
          </a:xfrm>
          <a:prstGeom prst="rect">
            <a:avLst/>
          </a:prstGeom>
          <a:noFill/>
        </p:spPr>
        <p:txBody>
          <a:bodyPr wrap="square" rtlCol="0">
            <a:spAutoFit/>
          </a:bodyPr>
          <a:lstStyle/>
          <a:p>
            <a:pPr algn="ctr"/>
            <a:r>
              <a:rPr lang="en-US" sz="7680" b="1" dirty="0"/>
              <a:t>SUMMARY</a:t>
            </a:r>
            <a:endParaRPr lang="en-US" sz="19738" b="1" dirty="0"/>
          </a:p>
        </p:txBody>
      </p:sp>
      <p:sp>
        <p:nvSpPr>
          <p:cNvPr id="34" name="TextBox 33"/>
          <p:cNvSpPr txBox="1"/>
          <p:nvPr/>
        </p:nvSpPr>
        <p:spPr>
          <a:xfrm>
            <a:off x="9399488" y="15065241"/>
            <a:ext cx="6726221" cy="1274195"/>
          </a:xfrm>
          <a:prstGeom prst="rect">
            <a:avLst/>
          </a:prstGeom>
          <a:noFill/>
        </p:spPr>
        <p:txBody>
          <a:bodyPr wrap="square" rtlCol="0">
            <a:spAutoFit/>
          </a:bodyPr>
          <a:lstStyle/>
          <a:p>
            <a:pPr algn="ctr"/>
            <a:r>
              <a:rPr lang="en-US" sz="7680" b="1" dirty="0"/>
              <a:t>HERBS</a:t>
            </a:r>
            <a:endParaRPr lang="en-US" sz="19738" b="1" dirty="0"/>
          </a:p>
        </p:txBody>
      </p:sp>
      <p:sp>
        <p:nvSpPr>
          <p:cNvPr id="35" name="TextBox 34"/>
          <p:cNvSpPr txBox="1"/>
          <p:nvPr/>
        </p:nvSpPr>
        <p:spPr>
          <a:xfrm>
            <a:off x="9480823" y="9322686"/>
            <a:ext cx="6726221" cy="1274195"/>
          </a:xfrm>
          <a:prstGeom prst="rect">
            <a:avLst/>
          </a:prstGeom>
          <a:noFill/>
        </p:spPr>
        <p:txBody>
          <a:bodyPr wrap="square" rtlCol="0">
            <a:spAutoFit/>
          </a:bodyPr>
          <a:lstStyle/>
          <a:p>
            <a:pPr algn="ctr"/>
            <a:r>
              <a:rPr lang="en-US" sz="7680" b="1" dirty="0"/>
              <a:t>SPICES</a:t>
            </a:r>
            <a:endParaRPr lang="en-US" sz="19738" b="1" dirty="0"/>
          </a:p>
        </p:txBody>
      </p:sp>
      <p:sp>
        <p:nvSpPr>
          <p:cNvPr id="36" name="TextBox 35"/>
          <p:cNvSpPr txBox="1"/>
          <p:nvPr/>
        </p:nvSpPr>
        <p:spPr>
          <a:xfrm>
            <a:off x="17189989" y="7359840"/>
            <a:ext cx="6043585" cy="7023461"/>
          </a:xfrm>
          <a:prstGeom prst="rect">
            <a:avLst/>
          </a:prstGeom>
          <a:noFill/>
          <a:ln>
            <a:noFill/>
          </a:ln>
        </p:spPr>
        <p:txBody>
          <a:bodyPr wrap="square" rtlCol="0">
            <a:spAutoFit/>
          </a:bodyPr>
          <a:lstStyle/>
          <a:p>
            <a:pPr algn="ctr"/>
            <a:r>
              <a:rPr lang="en-US" sz="3200" i="1" dirty="0"/>
              <a:t>[Identify &amp; describe how activity embodies relevant Honors College Learning </a:t>
            </a:r>
            <a:r>
              <a:rPr lang="en-US" sz="3200" i="1" dirty="0" smtClean="0"/>
              <a:t>Outcomes. BE SPECIFIC AND DETAILED! Meaningful text in this font size should fill this box up.]</a:t>
            </a:r>
          </a:p>
          <a:p>
            <a:pPr algn="ctr"/>
            <a:endParaRPr lang="en-US" sz="3200" i="1" dirty="0"/>
          </a:p>
          <a:p>
            <a:pPr algn="ctr"/>
            <a:endParaRPr lang="en-US" sz="3200" i="1" dirty="0" smtClean="0"/>
          </a:p>
          <a:p>
            <a:pPr algn="ctr"/>
            <a:endParaRPr lang="en-US" sz="3200" i="1" dirty="0"/>
          </a:p>
          <a:p>
            <a:pPr algn="ctr"/>
            <a:endParaRPr lang="en-US" sz="3200" i="1" dirty="0" smtClean="0"/>
          </a:p>
          <a:p>
            <a:pPr algn="ctr"/>
            <a:endParaRPr lang="en-US" sz="3200" i="1" u="sng" dirty="0"/>
          </a:p>
          <a:p>
            <a:pPr algn="ctr"/>
            <a:endParaRPr lang="en-US" sz="3200" i="1" u="sng" dirty="0" smtClean="0"/>
          </a:p>
          <a:p>
            <a:pPr algn="ctr"/>
            <a:endParaRPr lang="en-US" sz="3200" i="1" u="sng" dirty="0"/>
          </a:p>
          <a:p>
            <a:pPr algn="ctr"/>
            <a:endParaRPr lang="en-US" sz="2800" i="1" u="sng" dirty="0"/>
          </a:p>
          <a:p>
            <a:pPr algn="ctr"/>
            <a:endParaRPr lang="en-US" sz="3840" i="1" u="sng" dirty="0"/>
          </a:p>
        </p:txBody>
      </p:sp>
      <p:sp>
        <p:nvSpPr>
          <p:cNvPr id="37" name="TextBox 36"/>
          <p:cNvSpPr txBox="1"/>
          <p:nvPr/>
        </p:nvSpPr>
        <p:spPr>
          <a:xfrm>
            <a:off x="25412710" y="6674560"/>
            <a:ext cx="5351178" cy="7478970"/>
          </a:xfrm>
          <a:prstGeom prst="rect">
            <a:avLst/>
          </a:prstGeom>
          <a:noFill/>
          <a:ln>
            <a:noFill/>
          </a:ln>
        </p:spPr>
        <p:txBody>
          <a:bodyPr wrap="square" rtlCol="0">
            <a:spAutoFit/>
          </a:bodyPr>
          <a:lstStyle/>
          <a:p>
            <a:pPr algn="ctr"/>
            <a:r>
              <a:rPr lang="en-US" sz="3200" i="1" dirty="0"/>
              <a:t>[Identify &amp; describe how activity impacted others and impacted you. Who (target community, institution, community, organization) benefited in what ways from the experience? How did you benefit? Identify and discuss any specific personal, professional, social and/or intellectual growth.] . BE SPECIFIC AND DETAILED! Meaningful text in this font size should fill this box up.</a:t>
            </a:r>
          </a:p>
          <a:p>
            <a:pPr algn="ctr"/>
            <a:endParaRPr lang="en-US" sz="3200" i="1" u="sng" dirty="0" smtClean="0"/>
          </a:p>
        </p:txBody>
      </p:sp>
      <p:sp>
        <p:nvSpPr>
          <p:cNvPr id="38" name="TextBox 37"/>
          <p:cNvSpPr txBox="1"/>
          <p:nvPr/>
        </p:nvSpPr>
        <p:spPr>
          <a:xfrm>
            <a:off x="25412710" y="16252211"/>
            <a:ext cx="5351178" cy="4598182"/>
          </a:xfrm>
          <a:prstGeom prst="rect">
            <a:avLst/>
          </a:prstGeom>
          <a:noFill/>
          <a:ln>
            <a:noFill/>
          </a:ln>
        </p:spPr>
        <p:txBody>
          <a:bodyPr wrap="square" rtlCol="0">
            <a:spAutoFit/>
          </a:bodyPr>
          <a:lstStyle/>
          <a:p>
            <a:pPr algn="ctr"/>
            <a:r>
              <a:rPr lang="en-US" sz="3600" i="1" dirty="0"/>
              <a:t>[What advice would you give another student who wants to do a similar activity</a:t>
            </a:r>
            <a:r>
              <a:rPr lang="en-US" sz="3600" i="1" dirty="0" smtClean="0"/>
              <a:t>? </a:t>
            </a:r>
            <a:r>
              <a:rPr lang="en-US" sz="3600" i="1" dirty="0"/>
              <a:t>. BE SPECIFIC AND DETAILED! Meaningful text in this font size should fill this box up</a:t>
            </a:r>
            <a:r>
              <a:rPr lang="en-US" sz="3600" i="1" dirty="0" smtClean="0"/>
              <a:t>.</a:t>
            </a:r>
            <a:r>
              <a:rPr lang="en-US" sz="3840" i="1" dirty="0" smtClean="0"/>
              <a:t>]</a:t>
            </a:r>
          </a:p>
          <a:p>
            <a:pPr algn="ctr"/>
            <a:endParaRPr lang="en-US" sz="3840" i="1" u="sng" dirty="0"/>
          </a:p>
        </p:txBody>
      </p:sp>
      <p:cxnSp>
        <p:nvCxnSpPr>
          <p:cNvPr id="5" name="Straight Connector 4"/>
          <p:cNvCxnSpPr/>
          <p:nvPr/>
        </p:nvCxnSpPr>
        <p:spPr>
          <a:xfrm>
            <a:off x="1836879" y="5594516"/>
            <a:ext cx="5690672" cy="0"/>
          </a:xfrm>
          <a:prstGeom prst="line">
            <a:avLst/>
          </a:prstGeom>
          <a:ln w="38100">
            <a:solidFill>
              <a:srgbClr val="F15A2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917262" y="10618116"/>
            <a:ext cx="5690672" cy="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17189990" y="6735030"/>
            <a:ext cx="6134496" cy="41066"/>
          </a:xfrm>
          <a:prstGeom prst="line">
            <a:avLst/>
          </a:prstGeom>
          <a:ln w="28575">
            <a:solidFill>
              <a:srgbClr val="F15A2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5263385" y="5740506"/>
            <a:ext cx="5690672" cy="0"/>
          </a:xfrm>
          <a:prstGeom prst="line">
            <a:avLst/>
          </a:prstGeom>
          <a:ln w="28575">
            <a:solidFill>
              <a:srgbClr val="F15A2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5334982" y="15654205"/>
            <a:ext cx="5690672" cy="0"/>
          </a:xfrm>
          <a:prstGeom prst="line">
            <a:avLst/>
          </a:prstGeom>
          <a:ln w="28575">
            <a:solidFill>
              <a:srgbClr val="F15A2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946048" y="16429335"/>
            <a:ext cx="5690672" cy="0"/>
          </a:xfrm>
          <a:prstGeom prst="line">
            <a:avLst/>
          </a:prstGeom>
          <a:ln w="28575">
            <a:solidFill>
              <a:srgbClr val="F15A22"/>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971" y="20929937"/>
            <a:ext cx="32918400" cy="1015663"/>
          </a:xfrm>
          <a:prstGeom prst="rect">
            <a:avLst/>
          </a:prstGeom>
          <a:solidFill>
            <a:srgbClr val="0C2340"/>
          </a:solidFill>
          <a:ln>
            <a:solidFill>
              <a:srgbClr val="0C2340"/>
            </a:solidFill>
          </a:ln>
        </p:spPr>
        <p:txBody>
          <a:bodyPr wrap="square" rtlCol="0">
            <a:spAutoFit/>
          </a:bodyPr>
          <a:lstStyle/>
          <a:p>
            <a:pPr algn="ctr"/>
            <a:r>
              <a:rPr lang="en-US" sz="6000" dirty="0">
                <a:solidFill>
                  <a:schemeClr val="bg1"/>
                </a:solidFill>
              </a:rPr>
              <a:t>UTSA Honors College      Experiential Learning Fair</a:t>
            </a:r>
          </a:p>
        </p:txBody>
      </p:sp>
      <p:sp>
        <p:nvSpPr>
          <p:cNvPr id="15" name="Flowchart: Connector 14"/>
          <p:cNvSpPr/>
          <p:nvPr/>
        </p:nvSpPr>
        <p:spPr>
          <a:xfrm>
            <a:off x="15613969" y="21254531"/>
            <a:ext cx="358826" cy="366474"/>
          </a:xfrm>
          <a:prstGeom prst="flowChartConnector">
            <a:avLst/>
          </a:prstGeom>
          <a:solidFill>
            <a:srgbClr val="F15A22"/>
          </a:solidFill>
          <a:ln>
            <a:solidFill>
              <a:srgbClr val="F15A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38"/>
          </a:p>
        </p:txBody>
      </p:sp>
      <p:sp>
        <p:nvSpPr>
          <p:cNvPr id="31" name="TextBox 30"/>
          <p:cNvSpPr txBox="1"/>
          <p:nvPr/>
        </p:nvSpPr>
        <p:spPr>
          <a:xfrm>
            <a:off x="17189988" y="14877794"/>
            <a:ext cx="6043585" cy="4524315"/>
          </a:xfrm>
          <a:prstGeom prst="rect">
            <a:avLst/>
          </a:prstGeom>
          <a:noFill/>
          <a:ln>
            <a:solidFill>
              <a:schemeClr val="tx1"/>
            </a:solidFill>
            <a:prstDash val="dash"/>
          </a:ln>
        </p:spPr>
        <p:txBody>
          <a:bodyPr wrap="square" rtlCol="0">
            <a:spAutoFit/>
          </a:bodyPr>
          <a:lstStyle/>
          <a:p>
            <a:pPr algn="ctr"/>
            <a:r>
              <a:rPr lang="en-US" sz="4800" i="1" dirty="0"/>
              <a:t>[MAP &amp;/or PHOTO]</a:t>
            </a:r>
          </a:p>
          <a:p>
            <a:pPr algn="ctr"/>
            <a:r>
              <a:rPr lang="en-US" sz="4800" i="1" dirty="0"/>
              <a:t>(note, if you use photos with people, you must have their permission to take and to use the photo)</a:t>
            </a:r>
          </a:p>
        </p:txBody>
      </p:sp>
      <p:sp>
        <p:nvSpPr>
          <p:cNvPr id="44" name="TextBox 43"/>
          <p:cNvSpPr txBox="1"/>
          <p:nvPr/>
        </p:nvSpPr>
        <p:spPr>
          <a:xfrm>
            <a:off x="10092141" y="4467619"/>
            <a:ext cx="5515793" cy="4524315"/>
          </a:xfrm>
          <a:prstGeom prst="rect">
            <a:avLst/>
          </a:prstGeom>
          <a:noFill/>
          <a:ln>
            <a:solidFill>
              <a:schemeClr val="tx1"/>
            </a:solidFill>
            <a:prstDash val="dash"/>
          </a:ln>
        </p:spPr>
        <p:txBody>
          <a:bodyPr wrap="square" rtlCol="0">
            <a:spAutoFit/>
          </a:bodyPr>
          <a:lstStyle/>
          <a:p>
            <a:pPr algn="ctr"/>
            <a:r>
              <a:rPr lang="en-US" sz="4800" i="1" dirty="0"/>
              <a:t>[MAP &amp;/or PHOTO]</a:t>
            </a:r>
          </a:p>
          <a:p>
            <a:pPr algn="ctr"/>
            <a:r>
              <a:rPr lang="en-US" sz="4800" i="1" dirty="0"/>
              <a:t>(note, if you use photos with people, you must have their permission to take and to use the photo)</a:t>
            </a:r>
          </a:p>
        </p:txBody>
      </p:sp>
      <p:sp>
        <p:nvSpPr>
          <p:cNvPr id="4" name="Rectangle 3"/>
          <p:cNvSpPr/>
          <p:nvPr/>
        </p:nvSpPr>
        <p:spPr>
          <a:xfrm>
            <a:off x="1340033" y="5933964"/>
            <a:ext cx="6726221" cy="1369278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9467241" y="11087958"/>
            <a:ext cx="6648287" cy="354124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9438455" y="16933813"/>
            <a:ext cx="6648287" cy="365667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6773236" y="7107212"/>
            <a:ext cx="6966931" cy="710599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4625239" y="6054817"/>
            <a:ext cx="6966931" cy="791185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4572130" y="16021767"/>
            <a:ext cx="6966931" cy="443628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5268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TotalTime>
  <Words>389</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The University of Texas at San Antonio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Alegra Lozano</dc:creator>
  <cp:lastModifiedBy>Alegra Lozano</cp:lastModifiedBy>
  <cp:revision>34</cp:revision>
  <cp:lastPrinted>2018-01-10T21:19:41Z</cp:lastPrinted>
  <dcterms:created xsi:type="dcterms:W3CDTF">2018-01-09T14:43:05Z</dcterms:created>
  <dcterms:modified xsi:type="dcterms:W3CDTF">2022-08-03T21:36:35Z</dcterms:modified>
</cp:coreProperties>
</file>